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FFFFCC"/>
    <a:srgbClr val="005581"/>
    <a:srgbClr val="1612D5"/>
    <a:srgbClr val="008080"/>
    <a:srgbClr val="FFFFFF"/>
    <a:srgbClr val="FF33CC"/>
    <a:srgbClr val="336699"/>
    <a:srgbClr val="8AA5D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588" autoAdjust="0"/>
    <p:restoredTop sz="96702" autoAdjust="0"/>
  </p:normalViewPr>
  <p:slideViewPr>
    <p:cSldViewPr>
      <p:cViewPr>
        <p:scale>
          <a:sx n="30" d="100"/>
          <a:sy n="30" d="100"/>
        </p:scale>
        <p:origin x="608" y="-1016"/>
      </p:cViewPr>
      <p:guideLst>
        <p:guide orient="horz" pos="11520"/>
        <p:guide pos="13536"/>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endParaRPr lang="en-US" dirty="0"/>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Times New Roman" panose="02020603050405020304" pitchFamily="18" charset="0"/>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Times New Roman" panose="02020603050405020304" pitchFamily="18" charset="0"/>
                <a:ea typeface="Arial" charset="0"/>
                <a:cs typeface="Times New Roman" panose="02020603050405020304" pitchFamily="18" charset="0"/>
              </a:rPr>
              <a:t>Perceptual Discrimination of 3D Space</a:t>
            </a:r>
          </a:p>
          <a:p>
            <a:pPr lvl="0" algn="ctr">
              <a:buNone/>
            </a:pPr>
            <a:r>
              <a:rPr lang="en-US" sz="4800" dirty="0">
                <a:solidFill>
                  <a:prstClr val="white"/>
                </a:solidFill>
                <a:latin typeface="Times New Roman" panose="02020603050405020304" pitchFamily="18" charset="0"/>
                <a:ea typeface="Arial" charset="0"/>
                <a:cs typeface="Times New Roman" panose="02020603050405020304" pitchFamily="18" charset="0"/>
              </a:rPr>
              <a:t>Prachi Mahableshwarkar, John Philbeck, and Dwight Kravitz</a:t>
            </a:r>
          </a:p>
          <a:p>
            <a:pPr lvl="0" algn="ctr">
              <a:buNone/>
            </a:pPr>
            <a:r>
              <a:rPr lang="en-US" sz="4800" dirty="0">
                <a:solidFill>
                  <a:prstClr val="white"/>
                </a:solidFill>
                <a:latin typeface="Times New Roman" panose="02020603050405020304" pitchFamily="18" charset="0"/>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5882" y="5789410"/>
            <a:ext cx="16792042" cy="9436429"/>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marL="571500" indent="-571500"/>
            <a:r>
              <a:rPr lang="en-US" sz="3600" dirty="0">
                <a:latin typeface="+mn-lt"/>
                <a:cs typeface="Arial" panose="020B0604020202020204" pitchFamily="34" charset="0"/>
              </a:rPr>
              <a:t>Visual spatial perception depends on integrating multiple sources of information over time to form a stable percept</a:t>
            </a:r>
          </a:p>
          <a:p>
            <a:pPr marL="571500" indent="-571500"/>
            <a:r>
              <a:rPr lang="en-US" sz="3600" dirty="0">
                <a:latin typeface="+mn-lt"/>
                <a:cs typeface="Arial" panose="020B0604020202020204" pitchFamily="34" charset="0"/>
              </a:rPr>
              <a:t>Based on prior work in this field, we hypothesize that human visual distance perception in pictured scenes optimally integrates visual distance cues with temporal processing differences.</a:t>
            </a:r>
          </a:p>
          <a:p>
            <a:pPr marL="571500" indent="-571500"/>
            <a:r>
              <a:rPr lang="en-US" sz="3600" dirty="0">
                <a:latin typeface="+mn-lt"/>
                <a:cs typeface="Arial" panose="020B0604020202020204" pitchFamily="34" charset="0"/>
              </a:rPr>
              <a:t>We leverage the SUN-RGBD database paired with a novel approach to crowd-sourced data collection to understand spatial perception within pictured scenes.</a:t>
            </a:r>
          </a:p>
          <a:p>
            <a:pPr marL="571500" indent="-571500"/>
            <a:r>
              <a:rPr lang="en-US" sz="3600" dirty="0">
                <a:latin typeface="+mn-lt"/>
                <a:cs typeface="Arial" panose="020B0604020202020204" pitchFamily="34" charset="0"/>
              </a:rPr>
              <a:t>We use two matched tasks focusing on depth perception (discrimination, verbal report) and quantify their shared variance across a large set of images</a:t>
            </a:r>
          </a:p>
          <a:p>
            <a:pPr marL="571500" indent="-571500"/>
            <a:r>
              <a:rPr lang="en-US" sz="3600" dirty="0">
                <a:latin typeface="+mn-lt"/>
                <a:cs typeface="Arial" panose="020B0604020202020204" pitchFamily="34" charset="0"/>
              </a:rPr>
              <a:t>Measuring sensitivity to distance information using results from two independent paradigms will help clarify the temporal characteristics of visual scene understanding in pictures and have important implications for theories of picture and scene perception</a:t>
            </a:r>
          </a:p>
          <a:p>
            <a:pPr marL="571500" indent="-571500"/>
            <a:endParaRPr lang="en-US" sz="3600" dirty="0">
              <a:latin typeface="+mn-lt"/>
              <a:cs typeface="Arial" panose="020B0604020202020204" pitchFamily="34" charset="0"/>
            </a:endParaRPr>
          </a:p>
        </p:txBody>
      </p:sp>
      <p:pic>
        <p:nvPicPr>
          <p:cNvPr id="15" name="Picture 14">
            <a:extLst>
              <a:ext uri="{FF2B5EF4-FFF2-40B4-BE49-F238E27FC236}">
                <a16:creationId xmlns:a16="http://schemas.microsoft.com/office/drawing/2014/main" id="{24E507B1-E238-1656-511D-9357E03C6184}"/>
              </a:ext>
            </a:extLst>
          </p:cNvPr>
          <p:cNvPicPr>
            <a:picLocks noChangeAspect="1"/>
          </p:cNvPicPr>
          <p:nvPr/>
        </p:nvPicPr>
        <p:blipFill>
          <a:blip r:embed="rId3"/>
          <a:stretch>
            <a:fillRect/>
          </a:stretch>
        </p:blipFill>
        <p:spPr>
          <a:xfrm>
            <a:off x="7168940" y="15794585"/>
            <a:ext cx="10267090" cy="8966069"/>
          </a:xfrm>
          <a:prstGeom prst="rect">
            <a:avLst/>
          </a:prstGeom>
        </p:spPr>
      </p:pic>
      <p:sp>
        <p:nvSpPr>
          <p:cNvPr id="87" name="TextBox 86">
            <a:extLst>
              <a:ext uri="{FF2B5EF4-FFF2-40B4-BE49-F238E27FC236}">
                <a16:creationId xmlns:a16="http://schemas.microsoft.com/office/drawing/2014/main" id="{D7981006-1A1F-DF3A-009D-5EC18DC53585}"/>
              </a:ext>
            </a:extLst>
          </p:cNvPr>
          <p:cNvSpPr txBox="1"/>
          <p:nvPr/>
        </p:nvSpPr>
        <p:spPr>
          <a:xfrm>
            <a:off x="17379569" y="5806085"/>
            <a:ext cx="25289517" cy="17635597"/>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Experiment 1: Verbal Judgements of Depth</a:t>
            </a: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89" name="TextBox 88">
            <a:extLst>
              <a:ext uri="{FF2B5EF4-FFF2-40B4-BE49-F238E27FC236}">
                <a16:creationId xmlns:a16="http://schemas.microsoft.com/office/drawing/2014/main" id="{2C808ABF-7D05-6601-A8B8-7C7DA6D7F1D6}"/>
              </a:ext>
            </a:extLst>
          </p:cNvPr>
          <p:cNvSpPr txBox="1"/>
          <p:nvPr/>
        </p:nvSpPr>
        <p:spPr>
          <a:xfrm>
            <a:off x="375882" y="15754814"/>
            <a:ext cx="6979063" cy="20516386"/>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Stimuli</a:t>
            </a: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3" name="Picture 12">
            <a:extLst>
              <a:ext uri="{FF2B5EF4-FFF2-40B4-BE49-F238E27FC236}">
                <a16:creationId xmlns:a16="http://schemas.microsoft.com/office/drawing/2014/main" id="{606E8542-C41E-A07B-AECA-BCF8673425AD}"/>
              </a:ext>
            </a:extLst>
          </p:cNvPr>
          <p:cNvPicPr>
            <a:picLocks noChangeAspect="1"/>
          </p:cNvPicPr>
          <p:nvPr/>
        </p:nvPicPr>
        <p:blipFill>
          <a:blip r:embed="rId4"/>
          <a:stretch>
            <a:fillRect/>
          </a:stretch>
        </p:blipFill>
        <p:spPr>
          <a:xfrm>
            <a:off x="613394" y="22721913"/>
            <a:ext cx="6473206" cy="11949087"/>
          </a:xfrm>
          <a:prstGeom prst="rect">
            <a:avLst/>
          </a:prstGeom>
        </p:spPr>
      </p:pic>
      <p:sp>
        <p:nvSpPr>
          <p:cNvPr id="17" name="TextBox 16">
            <a:extLst>
              <a:ext uri="{FF2B5EF4-FFF2-40B4-BE49-F238E27FC236}">
                <a16:creationId xmlns:a16="http://schemas.microsoft.com/office/drawing/2014/main" id="{B879F127-6F13-7C58-5A52-AA2F74114BA2}"/>
              </a:ext>
            </a:extLst>
          </p:cNvPr>
          <p:cNvSpPr txBox="1"/>
          <p:nvPr/>
        </p:nvSpPr>
        <p:spPr>
          <a:xfrm>
            <a:off x="549107" y="17001507"/>
            <a:ext cx="6293454" cy="5189113"/>
          </a:xfrm>
          <a:prstGeom prst="rect">
            <a:avLst/>
          </a:prstGeom>
          <a:noFill/>
        </p:spPr>
        <p:txBody>
          <a:bodyPr wrap="square" rtlCol="0">
            <a:spAutoFit/>
          </a:bodyPr>
          <a:lstStyle/>
          <a:p>
            <a:pPr marL="571500" indent="-571500"/>
            <a:r>
              <a:rPr lang="en-US" sz="3600" dirty="0">
                <a:latin typeface="+mn-lt"/>
                <a:cs typeface="Arial" panose="020B0604020202020204" pitchFamily="34" charset="0"/>
              </a:rPr>
              <a:t>All images in the dataset were taken with the Kinectv2 sensors, so the “ground truth” distance of each target was extracted from the depth array for each image in the SUN-RGBD dataset (Fig 1). </a:t>
            </a:r>
          </a:p>
          <a:p>
            <a:pPr marL="571500" indent="-571500"/>
            <a:r>
              <a:rPr lang="en-US" sz="3600" dirty="0">
                <a:latin typeface="+mn-lt"/>
                <a:cs typeface="Arial" panose="020B0604020202020204" pitchFamily="34" charset="0"/>
              </a:rPr>
              <a:t>All scenes are indoor and of diverse categories</a:t>
            </a:r>
          </a:p>
        </p:txBody>
      </p:sp>
      <p:pic>
        <p:nvPicPr>
          <p:cNvPr id="1026" name="Picture 2">
            <a:extLst>
              <a:ext uri="{FF2B5EF4-FFF2-40B4-BE49-F238E27FC236}">
                <a16:creationId xmlns:a16="http://schemas.microsoft.com/office/drawing/2014/main" id="{61ABA658-626E-A859-DFD6-6F75E29F9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3215" y="6973531"/>
            <a:ext cx="11468986" cy="5587454"/>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9280C350-3118-AEF2-0FB8-4D95B0351FBB}"/>
              </a:ext>
            </a:extLst>
          </p:cNvPr>
          <p:cNvSpPr txBox="1"/>
          <p:nvPr/>
        </p:nvSpPr>
        <p:spPr>
          <a:xfrm>
            <a:off x="29356630" y="6973530"/>
            <a:ext cx="13050129" cy="7626703"/>
          </a:xfrm>
          <a:prstGeom prst="rect">
            <a:avLst/>
          </a:prstGeom>
          <a:noFill/>
        </p:spPr>
        <p:txBody>
          <a:bodyPr wrap="square" rtlCol="0">
            <a:spAutoFit/>
          </a:bodyPr>
          <a:lstStyle/>
          <a:p>
            <a:pPr>
              <a:buNone/>
            </a:pPr>
            <a:r>
              <a:rPr lang="en-US" sz="3600" dirty="0">
                <a:latin typeface="+mn-lt"/>
                <a:cs typeface="Arial" panose="020B0604020202020204" pitchFamily="34" charset="0"/>
              </a:rPr>
              <a:t>DESIGN </a:t>
            </a:r>
          </a:p>
          <a:p>
            <a:pPr marL="571500" indent="-571500"/>
            <a:r>
              <a:rPr lang="en-US" sz="3600" dirty="0">
                <a:latin typeface="+mn-lt"/>
                <a:cs typeface="Arial" panose="020B0604020202020204" pitchFamily="34" charset="0"/>
              </a:rPr>
              <a:t>Participants viewed images with targets at variable distances from the SUN RGB-D database and made egocentric distance estimations (Fig 3)</a:t>
            </a:r>
          </a:p>
          <a:p>
            <a:pPr marL="571500" indent="-571500"/>
            <a:r>
              <a:rPr lang="en-US" sz="3600" dirty="0">
                <a:latin typeface="+mn-lt"/>
                <a:cs typeface="Arial" panose="020B0604020202020204" pitchFamily="34" charset="0"/>
              </a:rPr>
              <a:t>N = 192, Amazon Mechanical Turk workers </a:t>
            </a:r>
          </a:p>
          <a:p>
            <a:pPr marL="571500" indent="-571500"/>
            <a:r>
              <a:rPr lang="en-US" sz="3600" dirty="0">
                <a:latin typeface="+mn-lt"/>
                <a:cs typeface="Arial" panose="020B0604020202020204" pitchFamily="34" charset="0"/>
              </a:rPr>
              <a:t>Duration is manipulated between subjects </a:t>
            </a:r>
          </a:p>
          <a:p>
            <a:pPr marL="571500" indent="-571500"/>
            <a:r>
              <a:rPr lang="en-US" sz="3600" dirty="0">
                <a:latin typeface="+mn-lt"/>
                <a:cs typeface="Arial" panose="020B0604020202020204" pitchFamily="34" charset="0"/>
              </a:rPr>
              <a:t>156 targets ranging in distance between 1 meter - 5 meters will be presented in individual trials.</a:t>
            </a:r>
          </a:p>
          <a:p>
            <a:pPr marL="571500" indent="-571500"/>
            <a:r>
              <a:rPr lang="en-US" sz="3600" dirty="0">
                <a:latin typeface="+mn-lt"/>
                <a:cs typeface="Arial" panose="020B0604020202020204" pitchFamily="34" charset="0"/>
              </a:rPr>
              <a:t>Response time is collected and log transformed prior to analysis</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92" name="TextBox 91">
            <a:extLst>
              <a:ext uri="{FF2B5EF4-FFF2-40B4-BE49-F238E27FC236}">
                <a16:creationId xmlns:a16="http://schemas.microsoft.com/office/drawing/2014/main" id="{F5310AD7-6F98-7A0C-BDD3-ADC144443164}"/>
              </a:ext>
            </a:extLst>
          </p:cNvPr>
          <p:cNvSpPr txBox="1"/>
          <p:nvPr/>
        </p:nvSpPr>
        <p:spPr>
          <a:xfrm>
            <a:off x="17573349" y="12649200"/>
            <a:ext cx="16128601" cy="4413516"/>
          </a:xfrm>
          <a:prstGeom prst="rect">
            <a:avLst/>
          </a:prstGeom>
          <a:noFill/>
        </p:spPr>
        <p:txBody>
          <a:bodyPr wrap="square" rtlCol="0">
            <a:spAutoFit/>
          </a:bodyPr>
          <a:lstStyle/>
          <a:p>
            <a:pPr>
              <a:buNone/>
            </a:pPr>
            <a:r>
              <a:rPr lang="en-US" sz="3600" dirty="0">
                <a:latin typeface="+mn-lt"/>
                <a:cs typeface="Arial" panose="020B0604020202020204" pitchFamily="34" charset="0"/>
              </a:rPr>
              <a:t>RESULTS </a:t>
            </a:r>
          </a:p>
          <a:p>
            <a:pPr marL="571500" indent="-571500"/>
            <a:r>
              <a:rPr lang="en-US" sz="3600" dirty="0">
                <a:latin typeface="+mn-lt"/>
                <a:cs typeface="Arial" panose="020B0604020202020204" pitchFamily="34" charset="0"/>
              </a:rPr>
              <a:t>Distance estimates to individual scenes showed increasing sensitivity to distance with longer viewing durations (F = 15.32, p &lt; 10^-9) (Fig 4A, B). </a:t>
            </a:r>
          </a:p>
          <a:p>
            <a:pPr marL="571500" indent="-571500"/>
            <a:r>
              <a:rPr lang="en-US" sz="3600" dirty="0">
                <a:latin typeface="+mn-lt"/>
                <a:cs typeface="Arial" panose="020B0604020202020204" pitchFamily="34" charset="0"/>
              </a:rPr>
              <a:t>Participants generally underestimate depth, but there is strong systematicity in their responses </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1" name="Picture 10">
            <a:extLst>
              <a:ext uri="{FF2B5EF4-FFF2-40B4-BE49-F238E27FC236}">
                <a16:creationId xmlns:a16="http://schemas.microsoft.com/office/drawing/2014/main" id="{4774B126-8963-4391-FDE9-3CD5081BB55F}"/>
              </a:ext>
            </a:extLst>
          </p:cNvPr>
          <p:cNvPicPr>
            <a:picLocks noChangeAspect="1"/>
          </p:cNvPicPr>
          <p:nvPr/>
        </p:nvPicPr>
        <p:blipFill>
          <a:blip r:embed="rId6"/>
          <a:stretch>
            <a:fillRect/>
          </a:stretch>
        </p:blipFill>
        <p:spPr>
          <a:xfrm>
            <a:off x="17573349" y="15720586"/>
            <a:ext cx="7550341" cy="7078445"/>
          </a:xfrm>
          <a:prstGeom prst="rect">
            <a:avLst/>
          </a:prstGeom>
        </p:spPr>
      </p:pic>
      <p:pic>
        <p:nvPicPr>
          <p:cNvPr id="12" name="Picture 11">
            <a:extLst>
              <a:ext uri="{FF2B5EF4-FFF2-40B4-BE49-F238E27FC236}">
                <a16:creationId xmlns:a16="http://schemas.microsoft.com/office/drawing/2014/main" id="{BA84C9B9-E925-F994-3B1B-2D7274DE62DB}"/>
              </a:ext>
            </a:extLst>
          </p:cNvPr>
          <p:cNvPicPr>
            <a:picLocks noChangeAspect="1"/>
          </p:cNvPicPr>
          <p:nvPr/>
        </p:nvPicPr>
        <p:blipFill>
          <a:blip r:embed="rId7"/>
          <a:stretch>
            <a:fillRect/>
          </a:stretch>
        </p:blipFill>
        <p:spPr>
          <a:xfrm>
            <a:off x="25637649" y="15711155"/>
            <a:ext cx="7550341" cy="7051603"/>
          </a:xfrm>
          <a:prstGeom prst="rect">
            <a:avLst/>
          </a:prstGeom>
        </p:spPr>
      </p:pic>
      <p:pic>
        <p:nvPicPr>
          <p:cNvPr id="1028" name="Picture 4">
            <a:extLst>
              <a:ext uri="{FF2B5EF4-FFF2-40B4-BE49-F238E27FC236}">
                <a16:creationId xmlns:a16="http://schemas.microsoft.com/office/drawing/2014/main" id="{12012A32-08D0-E553-7090-C0957E470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63798" y="13062731"/>
            <a:ext cx="3938776" cy="3938776"/>
          </a:xfrm>
          <a:prstGeom prst="rect">
            <a:avLst/>
          </a:prstGeom>
          <a:noFill/>
          <a:ln w="28575">
            <a:solidFill>
              <a:srgbClr val="00FA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67800A-6E9C-F237-6F72-78147EF78B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64421" y="13008822"/>
            <a:ext cx="3450379" cy="351523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6BAE471-C89B-4A5A-FC6D-4CB129D433B7}"/>
              </a:ext>
            </a:extLst>
          </p:cNvPr>
          <p:cNvSpPr/>
          <p:nvPr/>
        </p:nvSpPr>
        <p:spPr>
          <a:xfrm>
            <a:off x="40665236" y="14358375"/>
            <a:ext cx="1225002" cy="1265774"/>
          </a:xfrm>
          <a:prstGeom prst="rect">
            <a:avLst/>
          </a:prstGeom>
          <a:no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TextBox 92">
            <a:extLst>
              <a:ext uri="{FF2B5EF4-FFF2-40B4-BE49-F238E27FC236}">
                <a16:creationId xmlns:a16="http://schemas.microsoft.com/office/drawing/2014/main" id="{54832557-95DE-CBEB-A70F-2CF790D6C416}"/>
              </a:ext>
            </a:extLst>
          </p:cNvPr>
          <p:cNvSpPr txBox="1"/>
          <p:nvPr/>
        </p:nvSpPr>
        <p:spPr>
          <a:xfrm>
            <a:off x="33913152" y="17547974"/>
            <a:ext cx="8514541" cy="4745915"/>
          </a:xfrm>
          <a:prstGeom prst="rect">
            <a:avLst/>
          </a:prstGeom>
          <a:noFill/>
        </p:spPr>
        <p:txBody>
          <a:bodyPr wrap="square" rtlCol="0">
            <a:spAutoFit/>
          </a:bodyPr>
          <a:lstStyle/>
          <a:p>
            <a:pPr marL="571500" indent="-571500"/>
            <a:r>
              <a:rPr lang="en-US" sz="3600" dirty="0">
                <a:latin typeface="+mn-lt"/>
                <a:cs typeface="Arial" panose="020B0604020202020204" pitchFamily="34" charset="0"/>
              </a:rPr>
              <a:t>When the effect of the actual distance was regressed out, significant and consistent residuals for each scene replicated across durations (R2 ~ .56, p ~ 10^-35), despite no participant overlap (Fig 5A, B).</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01" name="TextBox 100">
            <a:extLst>
              <a:ext uri="{FF2B5EF4-FFF2-40B4-BE49-F238E27FC236}">
                <a16:creationId xmlns:a16="http://schemas.microsoft.com/office/drawing/2014/main" id="{FC5A59B6-A363-1379-0551-BBEBD5B7753B}"/>
              </a:ext>
            </a:extLst>
          </p:cNvPr>
          <p:cNvSpPr txBox="1"/>
          <p:nvPr/>
        </p:nvSpPr>
        <p:spPr>
          <a:xfrm>
            <a:off x="7617277" y="24688800"/>
            <a:ext cx="35055410" cy="11652421"/>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Experiment 2: Depth Discrimination</a:t>
            </a: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4267" y="31504655"/>
            <a:ext cx="9998984" cy="45668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98582" y="13290864"/>
            <a:ext cx="7924800" cy="5753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F257AE9-9333-33BC-DBF5-E2F6568B57C8}"/>
              </a:ext>
            </a:extLst>
          </p:cNvPr>
          <p:cNvPicPr>
            <a:picLocks noChangeAspect="1"/>
          </p:cNvPicPr>
          <p:nvPr/>
        </p:nvPicPr>
        <p:blipFill>
          <a:blip r:embed="rId12"/>
          <a:stretch>
            <a:fillRect/>
          </a:stretch>
        </p:blipFill>
        <p:spPr>
          <a:xfrm>
            <a:off x="21204155" y="24869432"/>
            <a:ext cx="21666168" cy="8495840"/>
          </a:xfrm>
          <a:prstGeom prst="rect">
            <a:avLst/>
          </a:prstGeom>
        </p:spPr>
      </p:pic>
      <p:sp>
        <p:nvSpPr>
          <p:cNvPr id="102" name="TextBox 101">
            <a:extLst>
              <a:ext uri="{FF2B5EF4-FFF2-40B4-BE49-F238E27FC236}">
                <a16:creationId xmlns:a16="http://schemas.microsoft.com/office/drawing/2014/main" id="{21EEB699-777C-179D-6F35-5DE5DEAB9905}"/>
              </a:ext>
            </a:extLst>
          </p:cNvPr>
          <p:cNvSpPr txBox="1"/>
          <p:nvPr/>
        </p:nvSpPr>
        <p:spPr>
          <a:xfrm>
            <a:off x="7936863" y="25822527"/>
            <a:ext cx="13050129" cy="6961906"/>
          </a:xfrm>
          <a:prstGeom prst="rect">
            <a:avLst/>
          </a:prstGeom>
          <a:noFill/>
        </p:spPr>
        <p:txBody>
          <a:bodyPr wrap="square" rtlCol="0">
            <a:spAutoFit/>
          </a:bodyPr>
          <a:lstStyle/>
          <a:p>
            <a:pPr>
              <a:buNone/>
            </a:pPr>
            <a:r>
              <a:rPr lang="en-US" sz="3600" dirty="0">
                <a:latin typeface="+mn-lt"/>
                <a:cs typeface="Arial" panose="020B0604020202020204" pitchFamily="34" charset="0"/>
              </a:rPr>
              <a:t>DESIGN </a:t>
            </a:r>
          </a:p>
          <a:p>
            <a:pPr marL="571500" indent="-571500"/>
            <a:r>
              <a:rPr lang="en-US" sz="3600" dirty="0">
                <a:latin typeface="+mn-lt"/>
                <a:cs typeface="Arial" panose="020B0604020202020204" pitchFamily="34" charset="0"/>
              </a:rPr>
              <a:t>Participants report which image’s target was closer to them if they were to imagine themselves in the scene. </a:t>
            </a:r>
          </a:p>
          <a:p>
            <a:pPr marL="571500" indent="-571500"/>
            <a:r>
              <a:rPr lang="en-US" sz="3600" dirty="0">
                <a:latin typeface="+mn-lt"/>
                <a:cs typeface="Arial" panose="020B0604020202020204" pitchFamily="34" charset="0"/>
              </a:rPr>
              <a:t>N = 192, Amazon Mechanical Turk workers </a:t>
            </a:r>
          </a:p>
          <a:p>
            <a:pPr marL="571500" indent="-571500"/>
            <a:r>
              <a:rPr lang="en-US" sz="3600" dirty="0">
                <a:latin typeface="+mn-lt"/>
                <a:cs typeface="Arial" panose="020B0604020202020204" pitchFamily="34" charset="0"/>
              </a:rPr>
              <a:t>Duration is manipulated between subjects </a:t>
            </a:r>
          </a:p>
          <a:p>
            <a:pPr marL="571500" indent="-571500"/>
            <a:r>
              <a:rPr lang="en-US" sz="3600" dirty="0">
                <a:latin typeface="+mn-lt"/>
                <a:cs typeface="Arial" panose="020B0604020202020204" pitchFamily="34" charset="0"/>
              </a:rPr>
              <a:t>78 trials each containing two images from the same stimulus set as Experiment 1</a:t>
            </a:r>
          </a:p>
          <a:p>
            <a:pPr marL="571500" indent="-571500"/>
            <a:r>
              <a:rPr lang="en-US" sz="3600" dirty="0">
                <a:latin typeface="+mn-lt"/>
                <a:cs typeface="Arial" panose="020B0604020202020204" pitchFamily="34" charset="0"/>
              </a:rPr>
              <a:t>Responses are collected via keypress, yielding accuracy and response times (log transformed prior to analysis). </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03" name="TextBox 102">
            <a:extLst>
              <a:ext uri="{FF2B5EF4-FFF2-40B4-BE49-F238E27FC236}">
                <a16:creationId xmlns:a16="http://schemas.microsoft.com/office/drawing/2014/main" id="{E9838905-3768-A396-E28D-3B47E908FD0C}"/>
              </a:ext>
            </a:extLst>
          </p:cNvPr>
          <p:cNvSpPr txBox="1"/>
          <p:nvPr/>
        </p:nvSpPr>
        <p:spPr>
          <a:xfrm>
            <a:off x="21326202" y="33698540"/>
            <a:ext cx="15478398" cy="3083921"/>
          </a:xfrm>
          <a:prstGeom prst="rect">
            <a:avLst/>
          </a:prstGeom>
          <a:noFill/>
        </p:spPr>
        <p:txBody>
          <a:bodyPr wrap="square" rtlCol="0">
            <a:spAutoFit/>
          </a:bodyPr>
          <a:lstStyle/>
          <a:p>
            <a:pPr>
              <a:buNone/>
            </a:pPr>
            <a:r>
              <a:rPr lang="en-US" sz="3600" dirty="0">
                <a:latin typeface="+mn-lt"/>
                <a:cs typeface="Arial" panose="020B0604020202020204" pitchFamily="34" charset="0"/>
              </a:rPr>
              <a:t>RESULTS </a:t>
            </a:r>
          </a:p>
          <a:p>
            <a:pPr marL="571500" indent="-571500"/>
            <a:r>
              <a:rPr lang="en-US" sz="3600" dirty="0">
                <a:latin typeface="+mn-lt"/>
                <a:cs typeface="Arial" panose="020B0604020202020204" pitchFamily="34" charset="0"/>
              </a:rPr>
              <a:t>Discrimination performance was strongly predicted by signal detection analyses applied to the verbal estimates from Experiment 1 for the particular stimuli in each discrimination (R2 = .57, p &lt; 10^-14). </a:t>
            </a:r>
          </a:p>
          <a:p>
            <a:pPr marL="571500" indent="-571500"/>
            <a:endParaRPr lang="en-US" sz="3600" dirty="0">
              <a:latin typeface="+mn-lt"/>
              <a:cs typeface="Arial" panose="020B0604020202020204" pitchFamily="34" charset="0"/>
            </a:endParaRPr>
          </a:p>
        </p:txBody>
      </p:sp>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18869</TotalTime>
  <Words>474</Words>
  <Application>Microsoft Macintosh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Prachi S Mahableshwarkar</cp:lastModifiedBy>
  <cp:revision>523</cp:revision>
  <cp:lastPrinted>2016-11-03T20:13:43Z</cp:lastPrinted>
  <dcterms:created xsi:type="dcterms:W3CDTF">2015-11-03T20:31:55Z</dcterms:created>
  <dcterms:modified xsi:type="dcterms:W3CDTF">2022-05-04T07:22:44Z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